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64" r:id="rId3"/>
    <p:sldId id="257" r:id="rId4"/>
    <p:sldId id="259" r:id="rId5"/>
    <p:sldId id="261" r:id="rId6"/>
    <p:sldId id="263" r:id="rId7"/>
    <p:sldId id="262" r:id="rId8"/>
    <p:sldId id="266" r:id="rId9"/>
    <p:sldId id="267" r:id="rId10"/>
    <p:sldId id="268" r:id="rId11"/>
    <p:sldId id="269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60" d="100"/>
          <a:sy n="60" d="100"/>
        </p:scale>
        <p:origin x="-15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62176-0101-417F-9973-6BB070C4B4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26604-634E-4775-AFEA-A626C6F38D79}">
      <dgm:prSet phldrT="[Text]"/>
      <dgm:spPr/>
      <dgm:t>
        <a:bodyPr/>
        <a:lstStyle/>
        <a:p>
          <a:pPr algn="ctr"/>
          <a:r>
            <a:rPr lang="en-US" dirty="0" smtClean="0"/>
            <a:t>Attitude</a:t>
          </a:r>
          <a:endParaRPr lang="en-US" dirty="0"/>
        </a:p>
      </dgm:t>
    </dgm:pt>
    <dgm:pt modelId="{5C8131E3-AE1C-40D7-95B2-DDD966176D54}" type="parTrans" cxnId="{0E26D49B-29C1-415D-AB25-823D8D1592A1}">
      <dgm:prSet/>
      <dgm:spPr/>
      <dgm:t>
        <a:bodyPr/>
        <a:lstStyle/>
        <a:p>
          <a:pPr algn="ctr"/>
          <a:endParaRPr lang="en-US"/>
        </a:p>
      </dgm:t>
    </dgm:pt>
    <dgm:pt modelId="{6CC2C79A-202C-4588-BF02-928F2457A566}" type="sibTrans" cxnId="{0E26D49B-29C1-415D-AB25-823D8D1592A1}">
      <dgm:prSet/>
      <dgm:spPr/>
      <dgm:t>
        <a:bodyPr/>
        <a:lstStyle/>
        <a:p>
          <a:pPr algn="ctr"/>
          <a:endParaRPr lang="en-US"/>
        </a:p>
      </dgm:t>
    </dgm:pt>
    <dgm:pt modelId="{19681BE8-3E0A-43DD-96E5-B91511D0E6BD}">
      <dgm:prSet phldrT="[Text]"/>
      <dgm:spPr/>
      <dgm:t>
        <a:bodyPr/>
        <a:lstStyle/>
        <a:p>
          <a:pPr algn="ctr"/>
          <a:r>
            <a:rPr lang="en-US" dirty="0" smtClean="0"/>
            <a:t>Appearance</a:t>
          </a:r>
          <a:endParaRPr lang="en-US" dirty="0"/>
        </a:p>
      </dgm:t>
    </dgm:pt>
    <dgm:pt modelId="{4EF0F644-2D34-40C5-8D39-A10ED9CB6D11}" type="parTrans" cxnId="{B306FD36-26A7-4F49-81CE-58B774756C6C}">
      <dgm:prSet/>
      <dgm:spPr/>
      <dgm:t>
        <a:bodyPr/>
        <a:lstStyle/>
        <a:p>
          <a:pPr algn="ctr"/>
          <a:endParaRPr lang="en-US"/>
        </a:p>
      </dgm:t>
    </dgm:pt>
    <dgm:pt modelId="{DFC9EFF4-27C5-452C-8E74-0060025E5893}" type="sibTrans" cxnId="{B306FD36-26A7-4F49-81CE-58B774756C6C}">
      <dgm:prSet/>
      <dgm:spPr/>
      <dgm:t>
        <a:bodyPr/>
        <a:lstStyle/>
        <a:p>
          <a:pPr algn="ctr"/>
          <a:endParaRPr lang="en-US"/>
        </a:p>
      </dgm:t>
    </dgm:pt>
    <dgm:pt modelId="{068D5445-7FAA-4F62-8E7C-87C42BC0C953}">
      <dgm:prSet phldrT="[Text]"/>
      <dgm:spPr/>
      <dgm:t>
        <a:bodyPr/>
        <a:lstStyle/>
        <a:p>
          <a:pPr algn="ctr"/>
          <a:r>
            <a:rPr lang="en-US" dirty="0" smtClean="0"/>
            <a:t>Knowledge</a:t>
          </a:r>
          <a:endParaRPr lang="en-US" dirty="0"/>
        </a:p>
      </dgm:t>
    </dgm:pt>
    <dgm:pt modelId="{86B3AA67-ECD8-485A-B073-179D5AB2FB33}" type="parTrans" cxnId="{3A74949A-8441-4ED2-8606-513F602FB7BB}">
      <dgm:prSet/>
      <dgm:spPr/>
      <dgm:t>
        <a:bodyPr/>
        <a:lstStyle/>
        <a:p>
          <a:pPr algn="ctr"/>
          <a:endParaRPr lang="en-US"/>
        </a:p>
      </dgm:t>
    </dgm:pt>
    <dgm:pt modelId="{42C4621A-11A9-4962-850B-66B6D71B4E1C}" type="sibTrans" cxnId="{3A74949A-8441-4ED2-8606-513F602FB7BB}">
      <dgm:prSet/>
      <dgm:spPr/>
      <dgm:t>
        <a:bodyPr/>
        <a:lstStyle/>
        <a:p>
          <a:pPr algn="ctr"/>
          <a:endParaRPr lang="en-US"/>
        </a:p>
      </dgm:t>
    </dgm:pt>
    <dgm:pt modelId="{CEDEF90C-DC5C-4D6E-81DD-C9C8FCB5E598}">
      <dgm:prSet phldrT="[Text]"/>
      <dgm:spPr/>
      <dgm:t>
        <a:bodyPr/>
        <a:lstStyle/>
        <a:p>
          <a:pPr algn="ctr"/>
          <a:r>
            <a:rPr lang="en-US" dirty="0" smtClean="0"/>
            <a:t>Efficiency</a:t>
          </a:r>
          <a:endParaRPr lang="en-US" dirty="0"/>
        </a:p>
      </dgm:t>
    </dgm:pt>
    <dgm:pt modelId="{F3DB3C6A-792C-4265-8571-029609F93C6C}" type="parTrans" cxnId="{C3605534-8197-4CF3-9705-9D282C5920D5}">
      <dgm:prSet/>
      <dgm:spPr/>
      <dgm:t>
        <a:bodyPr/>
        <a:lstStyle/>
        <a:p>
          <a:pPr algn="ctr"/>
          <a:endParaRPr lang="en-US"/>
        </a:p>
      </dgm:t>
    </dgm:pt>
    <dgm:pt modelId="{A494806E-2B77-4F6B-89B1-9A71E2B60B3E}" type="sibTrans" cxnId="{C3605534-8197-4CF3-9705-9D282C5920D5}">
      <dgm:prSet/>
      <dgm:spPr/>
      <dgm:t>
        <a:bodyPr/>
        <a:lstStyle/>
        <a:p>
          <a:pPr algn="ctr"/>
          <a:endParaRPr lang="en-US"/>
        </a:p>
      </dgm:t>
    </dgm:pt>
    <dgm:pt modelId="{77A162C1-543F-43C5-AECE-8330E327B5E3}" type="pres">
      <dgm:prSet presAssocID="{67B62176-0101-417F-9973-6BB070C4B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D7CC2-66BE-4EE2-BBCE-F80C43A1D313}" type="pres">
      <dgm:prSet presAssocID="{FD726604-634E-4775-AFEA-A626C6F38D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714E-8898-4F41-8F8F-EE54C1F39370}" type="pres">
      <dgm:prSet presAssocID="{6CC2C79A-202C-4588-BF02-928F2457A566}" presName="sibTrans" presStyleCnt="0"/>
      <dgm:spPr/>
    </dgm:pt>
    <dgm:pt modelId="{FCC8E070-A90A-482A-9DF8-8D1D8CD94C94}" type="pres">
      <dgm:prSet presAssocID="{19681BE8-3E0A-43DD-96E5-B91511D0E6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FE90D-0AFF-4E7B-AFE0-0D91E1D6ED50}" type="pres">
      <dgm:prSet presAssocID="{DFC9EFF4-27C5-452C-8E74-0060025E5893}" presName="sibTrans" presStyleCnt="0"/>
      <dgm:spPr/>
    </dgm:pt>
    <dgm:pt modelId="{A66E812D-74BA-40FE-AB06-B48805AEB6C9}" type="pres">
      <dgm:prSet presAssocID="{068D5445-7FAA-4F62-8E7C-87C42BC0C9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2FF56-D6FF-402F-A6A0-F64E7C604AF9}" type="pres">
      <dgm:prSet presAssocID="{42C4621A-11A9-4962-850B-66B6D71B4E1C}" presName="sibTrans" presStyleCnt="0"/>
      <dgm:spPr/>
    </dgm:pt>
    <dgm:pt modelId="{25FB03CA-3F21-4797-B365-2038315E0F84}" type="pres">
      <dgm:prSet presAssocID="{CEDEF90C-DC5C-4D6E-81DD-C9C8FCB5E5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B3F77-04D4-4490-9628-B56C3C24A71E}" type="presOf" srcId="{CEDEF90C-DC5C-4D6E-81DD-C9C8FCB5E598}" destId="{25FB03CA-3F21-4797-B365-2038315E0F84}" srcOrd="0" destOrd="0" presId="urn:microsoft.com/office/officeart/2005/8/layout/default"/>
    <dgm:cxn modelId="{9DADF328-6470-49E9-AC51-6A5C20CA2B19}" type="presOf" srcId="{068D5445-7FAA-4F62-8E7C-87C42BC0C953}" destId="{A66E812D-74BA-40FE-AB06-B48805AEB6C9}" srcOrd="0" destOrd="0" presId="urn:microsoft.com/office/officeart/2005/8/layout/default"/>
    <dgm:cxn modelId="{0E26D49B-29C1-415D-AB25-823D8D1592A1}" srcId="{67B62176-0101-417F-9973-6BB070C4B4EC}" destId="{FD726604-634E-4775-AFEA-A626C6F38D79}" srcOrd="0" destOrd="0" parTransId="{5C8131E3-AE1C-40D7-95B2-DDD966176D54}" sibTransId="{6CC2C79A-202C-4588-BF02-928F2457A566}"/>
    <dgm:cxn modelId="{C945047A-B0F1-40D6-B1E6-08D8C1A6BC3A}" type="presOf" srcId="{19681BE8-3E0A-43DD-96E5-B91511D0E6BD}" destId="{FCC8E070-A90A-482A-9DF8-8D1D8CD94C94}" srcOrd="0" destOrd="0" presId="urn:microsoft.com/office/officeart/2005/8/layout/default"/>
    <dgm:cxn modelId="{3A74949A-8441-4ED2-8606-513F602FB7BB}" srcId="{67B62176-0101-417F-9973-6BB070C4B4EC}" destId="{068D5445-7FAA-4F62-8E7C-87C42BC0C953}" srcOrd="2" destOrd="0" parTransId="{86B3AA67-ECD8-485A-B073-179D5AB2FB33}" sibTransId="{42C4621A-11A9-4962-850B-66B6D71B4E1C}"/>
    <dgm:cxn modelId="{4CF81A82-FE41-4F27-9EFC-0CC1094B9180}" type="presOf" srcId="{67B62176-0101-417F-9973-6BB070C4B4EC}" destId="{77A162C1-543F-43C5-AECE-8330E327B5E3}" srcOrd="0" destOrd="0" presId="urn:microsoft.com/office/officeart/2005/8/layout/default"/>
    <dgm:cxn modelId="{B306FD36-26A7-4F49-81CE-58B774756C6C}" srcId="{67B62176-0101-417F-9973-6BB070C4B4EC}" destId="{19681BE8-3E0A-43DD-96E5-B91511D0E6BD}" srcOrd="1" destOrd="0" parTransId="{4EF0F644-2D34-40C5-8D39-A10ED9CB6D11}" sibTransId="{DFC9EFF4-27C5-452C-8E74-0060025E5893}"/>
    <dgm:cxn modelId="{C3605534-8197-4CF3-9705-9D282C5920D5}" srcId="{67B62176-0101-417F-9973-6BB070C4B4EC}" destId="{CEDEF90C-DC5C-4D6E-81DD-C9C8FCB5E598}" srcOrd="3" destOrd="0" parTransId="{F3DB3C6A-792C-4265-8571-029609F93C6C}" sibTransId="{A494806E-2B77-4F6B-89B1-9A71E2B60B3E}"/>
    <dgm:cxn modelId="{29DD1BE2-3E2A-42E7-98ED-5F0C6C126100}" type="presOf" srcId="{FD726604-634E-4775-AFEA-A626C6F38D79}" destId="{E73D7CC2-66BE-4EE2-BBCE-F80C43A1D313}" srcOrd="0" destOrd="0" presId="urn:microsoft.com/office/officeart/2005/8/layout/default"/>
    <dgm:cxn modelId="{6DC696EA-CB2D-4424-8344-CBD9C251582B}" type="presParOf" srcId="{77A162C1-543F-43C5-AECE-8330E327B5E3}" destId="{E73D7CC2-66BE-4EE2-BBCE-F80C43A1D313}" srcOrd="0" destOrd="0" presId="urn:microsoft.com/office/officeart/2005/8/layout/default"/>
    <dgm:cxn modelId="{5386783D-F0DD-4594-8F35-715F5086F298}" type="presParOf" srcId="{77A162C1-543F-43C5-AECE-8330E327B5E3}" destId="{9DA4714E-8898-4F41-8F8F-EE54C1F39370}" srcOrd="1" destOrd="0" presId="urn:microsoft.com/office/officeart/2005/8/layout/default"/>
    <dgm:cxn modelId="{1118862F-F339-4C01-BD24-8234F29B99BD}" type="presParOf" srcId="{77A162C1-543F-43C5-AECE-8330E327B5E3}" destId="{FCC8E070-A90A-482A-9DF8-8D1D8CD94C94}" srcOrd="2" destOrd="0" presId="urn:microsoft.com/office/officeart/2005/8/layout/default"/>
    <dgm:cxn modelId="{63C54FCC-F1C4-4A8F-8707-2DF980DA5888}" type="presParOf" srcId="{77A162C1-543F-43C5-AECE-8330E327B5E3}" destId="{0ACFE90D-0AFF-4E7B-AFE0-0D91E1D6ED50}" srcOrd="3" destOrd="0" presId="urn:microsoft.com/office/officeart/2005/8/layout/default"/>
    <dgm:cxn modelId="{7873B3A2-C496-4D58-8295-300ABCA6F463}" type="presParOf" srcId="{77A162C1-543F-43C5-AECE-8330E327B5E3}" destId="{A66E812D-74BA-40FE-AB06-B48805AEB6C9}" srcOrd="4" destOrd="0" presId="urn:microsoft.com/office/officeart/2005/8/layout/default"/>
    <dgm:cxn modelId="{C16F4633-FD22-45C8-84AA-F40A0856AC19}" type="presParOf" srcId="{77A162C1-543F-43C5-AECE-8330E327B5E3}" destId="{7F02FF56-D6FF-402F-A6A0-F64E7C604AF9}" srcOrd="5" destOrd="0" presId="urn:microsoft.com/office/officeart/2005/8/layout/default"/>
    <dgm:cxn modelId="{A8996287-5235-4E7F-BB79-CD0375F67CF2}" type="presParOf" srcId="{77A162C1-543F-43C5-AECE-8330E327B5E3}" destId="{25FB03CA-3F21-4797-B365-2038315E0F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D7CC2-66BE-4EE2-BBCE-F80C43A1D313}">
      <dsp:nvSpPr>
        <dsp:cNvPr id="0" name=""/>
        <dsp:cNvSpPr/>
      </dsp:nvSpPr>
      <dsp:spPr>
        <a:xfrm>
          <a:off x="744" y="1837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Attitude</a:t>
          </a:r>
          <a:endParaRPr lang="en-US" sz="4200" kern="1200" dirty="0"/>
        </a:p>
      </dsp:txBody>
      <dsp:txXfrm>
        <a:off x="744" y="183703"/>
        <a:ext cx="2902148" cy="1741289"/>
      </dsp:txXfrm>
    </dsp:sp>
    <dsp:sp modelId="{FCC8E070-A90A-482A-9DF8-8D1D8CD94C94}">
      <dsp:nvSpPr>
        <dsp:cNvPr id="0" name=""/>
        <dsp:cNvSpPr/>
      </dsp:nvSpPr>
      <dsp:spPr>
        <a:xfrm>
          <a:off x="3193107" y="1837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Appearance</a:t>
          </a:r>
          <a:endParaRPr lang="en-US" sz="4200" kern="1200" dirty="0"/>
        </a:p>
      </dsp:txBody>
      <dsp:txXfrm>
        <a:off x="3193107" y="183703"/>
        <a:ext cx="2902148" cy="1741289"/>
      </dsp:txXfrm>
    </dsp:sp>
    <dsp:sp modelId="{A66E812D-74BA-40FE-AB06-B48805AEB6C9}">
      <dsp:nvSpPr>
        <dsp:cNvPr id="0" name=""/>
        <dsp:cNvSpPr/>
      </dsp:nvSpPr>
      <dsp:spPr>
        <a:xfrm>
          <a:off x="744" y="22152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Knowledge</a:t>
          </a:r>
          <a:endParaRPr lang="en-US" sz="4200" kern="1200" dirty="0"/>
        </a:p>
      </dsp:txBody>
      <dsp:txXfrm>
        <a:off x="744" y="2215207"/>
        <a:ext cx="2902148" cy="1741289"/>
      </dsp:txXfrm>
    </dsp:sp>
    <dsp:sp modelId="{25FB03CA-3F21-4797-B365-2038315E0F84}">
      <dsp:nvSpPr>
        <dsp:cNvPr id="0" name=""/>
        <dsp:cNvSpPr/>
      </dsp:nvSpPr>
      <dsp:spPr>
        <a:xfrm>
          <a:off x="3193107" y="22152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Efficiency</a:t>
          </a:r>
          <a:endParaRPr lang="en-US" sz="4200" kern="1200" dirty="0"/>
        </a:p>
      </dsp:txBody>
      <dsp:txXfrm>
        <a:off x="3193107" y="22152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6607-EE5E-4E3C-B6AC-9015E3ABCF4B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85B6-6C6F-40A7-829C-2F6AFCA04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Celebration: “Happy birthday! Thanks for celebrating with us.”</a:t>
            </a:r>
          </a:p>
          <a:p>
            <a:pPr lvl="1"/>
            <a:r>
              <a:rPr lang="en-US" dirty="0" smtClean="0"/>
              <a:t>Lunch: “Wonderful.  Would you like a quick lunch to get back to work?”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685B6-6C6F-40A7-829C-2F6AFCA04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173F4C-D0BC-4105-9958-718FFAF8412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DDA83D1-7898-42D5-8F1E-C5A460474B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Serve in a Restaurant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124200"/>
            <a:ext cx="3886200" cy="1825625"/>
          </a:xfrm>
        </p:spPr>
        <p:txBody>
          <a:bodyPr/>
          <a:lstStyle/>
          <a:p>
            <a:pPr algn="ctr"/>
            <a:r>
              <a:rPr lang="en-US" dirty="0" smtClean="0"/>
              <a:t>Stephanie Freas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8043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657600" cy="2057399"/>
          </a:xfrm>
        </p:spPr>
        <p:txBody>
          <a:bodyPr/>
          <a:lstStyle/>
          <a:p>
            <a:r>
              <a:rPr lang="en-US" dirty="0" smtClean="0"/>
              <a:t>~20-25 minutes</a:t>
            </a:r>
          </a:p>
          <a:p>
            <a:r>
              <a:rPr lang="en-US" dirty="0" smtClean="0"/>
              <a:t>Confirm every meal</a:t>
            </a:r>
          </a:p>
          <a:p>
            <a:r>
              <a:rPr lang="en-US" dirty="0" smtClean="0"/>
              <a:t>Ask how everything looks</a:t>
            </a:r>
          </a:p>
          <a:p>
            <a:r>
              <a:rPr lang="en-US" dirty="0" smtClean="0"/>
              <a:t>Check for drink refills</a:t>
            </a:r>
          </a:p>
        </p:txBody>
      </p:sp>
      <p:pic>
        <p:nvPicPr>
          <p:cNvPr id="3074" name="Picture 2" descr="C:\Users\Owner\Desktop\r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632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96" y="779543"/>
            <a:ext cx="3635704" cy="27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Bringing the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~50 minutes for dinner </a:t>
            </a:r>
          </a:p>
          <a:p>
            <a:r>
              <a:rPr lang="en-US" dirty="0" smtClean="0"/>
              <a:t>Offer dessert</a:t>
            </a:r>
          </a:p>
          <a:p>
            <a:r>
              <a:rPr lang="en-US" dirty="0" smtClean="0"/>
              <a:t>Clarify that the meal is at their pace</a:t>
            </a:r>
          </a:p>
          <a:p>
            <a:r>
              <a:rPr lang="en-US" dirty="0"/>
              <a:t>Set it down out of the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Return within two minutes to check on them</a:t>
            </a:r>
            <a:endParaRPr lang="en-US" dirty="0"/>
          </a:p>
        </p:txBody>
      </p:sp>
      <p:pic>
        <p:nvPicPr>
          <p:cNvPr id="4098" name="Picture 2" descr="http://farm4.staticflickr.com/3205/2698598292_99febccd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833532" cy="28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coming 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“I hope you enjoyed everything, we’ll see you soon.” </a:t>
            </a:r>
            <a:endParaRPr lang="en-US" dirty="0"/>
          </a:p>
        </p:txBody>
      </p:sp>
      <p:pic>
        <p:nvPicPr>
          <p:cNvPr id="5122" name="Picture 2" descr="http://farm4.staticflickr.com/3188/2958792572_64c18b4d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2133600"/>
            <a:ext cx="51815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Final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yourself a food consultant rather than a server</a:t>
            </a:r>
          </a:p>
          <a:p>
            <a:r>
              <a:rPr lang="en-US" dirty="0" smtClean="0"/>
              <a:t>Check on tables at least 10-12 times a meal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your fellow colleagues </a:t>
            </a:r>
          </a:p>
          <a:p>
            <a:r>
              <a:rPr lang="en-US" dirty="0" smtClean="0"/>
              <a:t>Remember: </a:t>
            </a:r>
          </a:p>
          <a:p>
            <a:pPr lvl="1"/>
            <a:r>
              <a:rPr lang="en-US" dirty="0" smtClean="0"/>
              <a:t>They chose your restaurant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are contributing to your salary</a:t>
            </a:r>
          </a:p>
          <a:p>
            <a:r>
              <a:rPr lang="en-US" dirty="0" smtClean="0"/>
              <a:t>Be comfortable and respect yourself, as well!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6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37338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1100" dirty="0" smtClean="0"/>
              <a:t>All images are taken from Creative Commons and are able for use.</a:t>
            </a:r>
          </a:p>
          <a:p>
            <a:endParaRPr lang="en-US" sz="1100" dirty="0" smtClean="0"/>
          </a:p>
          <a:p>
            <a:r>
              <a:rPr lang="en-US" sz="1100" dirty="0" smtClean="0"/>
              <a:t>Server http</a:t>
            </a:r>
            <a:r>
              <a:rPr lang="en-US" sz="1100" dirty="0"/>
              <a:t>://</a:t>
            </a:r>
            <a:r>
              <a:rPr lang="en-US" sz="1100" dirty="0" smtClean="0"/>
              <a:t>www.flickr.com/photos/13836948@N04/4336641661/in/photolist-7BdqtP-9pmwmX-9ppye9-9pmwjp-9ppygm-9ppyd9-7QVSSH-aGkB9Z-bHgF2D-bumS97-bumSkA-bHgFsi-bumRKs-bHgE2r-bHgDDB-bHgEoM-bumSLW-bumRn1-7TBsiE-7TBsgS-9qKAfx-9qNzKS-9qNzFC-9qNzTb-9qNzVw-862oG4-au7Pqa-8F9ePN-8F65Kg-8F9bD1-8F63pT-8F5ZwD-8F9cjf-edzG1Z-edFnhy-edzGdc-edFnCd-edzGDr-edFnvm-edzGwP-edFmPq-edzH4B-edFnz5-edFnso-edFnpu-bBiADF-9Nciju-9uAaMk-9uDbgs-9uAaNF-9N9xtc</a:t>
            </a:r>
          </a:p>
          <a:p>
            <a:pPr marL="68580" indent="0">
              <a:buNone/>
            </a:pPr>
            <a:endParaRPr lang="en-US" sz="1100" dirty="0"/>
          </a:p>
          <a:p>
            <a:r>
              <a:rPr lang="en-US" sz="1100" dirty="0" smtClean="0"/>
              <a:t>Wine http</a:t>
            </a:r>
            <a:r>
              <a:rPr lang="en-US" sz="1100" dirty="0"/>
              <a:t>://www.flickr.com/photos/j_benson/3664300888/sizes/m/in/photostream/</a:t>
            </a:r>
          </a:p>
          <a:p>
            <a:pPr marL="68580" indent="0">
              <a:buNone/>
            </a:pPr>
            <a:endParaRPr lang="en-US" sz="1100" dirty="0" smtClean="0"/>
          </a:p>
          <a:p>
            <a:r>
              <a:rPr lang="en-US" sz="1100" dirty="0" smtClean="0"/>
              <a:t>Ravioli http</a:t>
            </a:r>
            <a:r>
              <a:rPr lang="en-US" sz="1100" dirty="0"/>
              <a:t>://www.flickr.com/photos/thetoad01/3294022312/sizes/m/in/photolist-625J59-676LQC-6ctyUe-6szpKg-6sDvRQ-6zNuZw-6B7JdL-7i6fjA-9pmwmX-9ppye9-9pmwjp-9ppygm-9ppyd9-7QVSSH-aGkB9Z-cymn8s-bHgF2D-bumQYQ-bumS97-bumSkA-bHgFsi-bumRKs-bHgE2r-bHgDDB-bHgEoM-bumSLW-bumRn1-7TBsiE-7TBsgS-9qKAfx-9qNzKS-9qNzFC-9qNzTb-9qNzVw-862oG4-au7Pqa-7BdqtP-8F9ePN-8F65Kg-8F9bD1-8F63pT-8F5ZwD-8F9cjf-edzG1Z-edFnhy-edFnCd-edzGdc-edzGDr-edFnvm-edzGwP-edFmPq/</a:t>
            </a:r>
          </a:p>
          <a:p>
            <a:endParaRPr lang="en-US" sz="1100" dirty="0" smtClean="0"/>
          </a:p>
          <a:p>
            <a:r>
              <a:rPr lang="en-US" sz="1100" dirty="0" smtClean="0"/>
              <a:t>Salad http</a:t>
            </a:r>
            <a:r>
              <a:rPr lang="en-US" sz="1100" dirty="0"/>
              <a:t>://www.flickr.com/photos/agroffman/4444091713/sizes/m/in/photolist-7LH8CV-bHgF2D-bumS97-bHgFsi-bumSkA-bHgE2r-bHgDDB-bumRKs-bumSLW-bHgEoM-bumRn1-cbNaDm-8jiVxS-awwPBm-7LuHwd-7LqJiP-7LuHMu-e6bMrc-dYsHsS-dYsHq5-dMwW9w-dMwWDu-ed8g8i-aQDdC4/</a:t>
            </a:r>
          </a:p>
          <a:p>
            <a:endParaRPr lang="en-US" sz="1100" dirty="0" smtClean="0"/>
          </a:p>
          <a:p>
            <a:r>
              <a:rPr lang="en-US" sz="1100" dirty="0" smtClean="0"/>
              <a:t>Check: </a:t>
            </a:r>
            <a:r>
              <a:rPr lang="en-US" sz="1100" dirty="0" smtClean="0"/>
              <a:t> http</a:t>
            </a:r>
            <a:r>
              <a:rPr lang="en-US" sz="1100" dirty="0"/>
              <a:t>://</a:t>
            </a:r>
            <a:r>
              <a:rPr lang="en-US" sz="1100" dirty="0" smtClean="0"/>
              <a:t>www.flickr.com/photos/78199693@N00/2698598292/in/photolist-57t2fL-5pYBUT-5wDiM6-5CyNCo-5SSzLw-6atvWq-6bJboK-6epLTM-6jZNaA-77zUJm-7bV4sk-7dxz43-7fMxVa-7hi4Nj-7x9R6T-7xdCYj-7VTj6K-9k6bsF-9xySZe-dMTuBj-9C8DNo-9k7Wk1-bXm2yr-8MooN8-8d4hF9-7ZFogi-7ZJynS-7ZJxVS-9rWCxZ-8bsJUK-9C5HRV-9mxRXT-7DD5Vn-9C8DXu-7RRxny-b3XFAP-8hMDyT-dkjGGz-dkjJaz-dkjHD8-dkj32t-dkjwmH-dkj19X-dkj92x-dkjWWT-dkjPhN-dkjLmV-dkjUAH-dkjQKT-dkjrqN-dkjZGn</a:t>
            </a:r>
          </a:p>
          <a:p>
            <a:endParaRPr lang="en-US" sz="1100" dirty="0" smtClean="0"/>
          </a:p>
          <a:p>
            <a:r>
              <a:rPr lang="en-US" sz="1100" dirty="0" smtClean="0"/>
              <a:t>Couple  http</a:t>
            </a:r>
            <a:r>
              <a:rPr lang="en-US" sz="1100" dirty="0"/>
              <a:t>://www.flickr.com/photos/49503134679@N01/2958792572/in/photolist-5vszX3-5zLZi8-5zLZjz-5LxrMv-625J59-676LQC-6ctyUe-6szpKg-6sDvRQ-6zNuZw-6B7JdL-7i6fjA-cymn8s-bumQYQ-9pmwmX-9ppye9-9pmwjp-9ppygm-9ppyd9-7QVSSH-aGkB9Z-bHgF2D-bumS97-bumSkA-bHgFsi-bumRKs-bHgE2r-bHgDDB-bHgEoM-bumSLW-bumRn1-7TBsiE-7TBsgS-9qKAfx-9qNzKS-9qNzFC-9qNzTb-9qNzVw-862oG4-au7Pqa-7BdqtP-8F9ePN-8F65Kg-8F9bD1-8F63pT-8F5ZwD-8F9cjf-edFnhy-edzG1Z-edFnCd-edzGdc</a:t>
            </a:r>
          </a:p>
        </p:txBody>
      </p:sp>
    </p:spTree>
    <p:extLst>
      <p:ext uri="{BB962C8B-B14F-4D97-AF65-F5344CB8AC3E}">
        <p14:creationId xmlns:p14="http://schemas.microsoft.com/office/powerpoint/2010/main" val="3173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presentation is helpful if you: </a:t>
            </a:r>
          </a:p>
          <a:p>
            <a:pPr lvl="1"/>
            <a:r>
              <a:rPr lang="en-US" sz="1800" dirty="0" smtClean="0"/>
              <a:t>want to become a server</a:t>
            </a:r>
          </a:p>
          <a:p>
            <a:pPr lvl="1"/>
            <a:r>
              <a:rPr lang="en-US" sz="1800" dirty="0" smtClean="0"/>
              <a:t>are a server and would like pointers</a:t>
            </a:r>
          </a:p>
          <a:p>
            <a:pPr lvl="1"/>
            <a:r>
              <a:rPr lang="en-US" sz="1800" dirty="0" smtClean="0"/>
              <a:t>want to understand how people should be serving you</a:t>
            </a:r>
          </a:p>
          <a:p>
            <a:pPr lvl="1"/>
            <a:r>
              <a:rPr lang="en-US" sz="1800" dirty="0" smtClean="0"/>
              <a:t>are going into a service profession (libraries!)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0173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Pillars of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7342739"/>
              </p:ext>
            </p:extLst>
          </p:nvPr>
        </p:nvGraphicFramePr>
        <p:xfrm>
          <a:off x="1295400" y="1371600"/>
          <a:ext cx="60960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6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37657" y="1219200"/>
            <a:ext cx="5261074" cy="4169016"/>
            <a:chOff x="744" y="183703"/>
            <a:chExt cx="2902148" cy="1750430"/>
          </a:xfrm>
        </p:grpSpPr>
        <p:sp>
          <p:nvSpPr>
            <p:cNvPr id="5" name="Rectangle 4"/>
            <p:cNvSpPr/>
            <p:nvPr/>
          </p:nvSpPr>
          <p:spPr>
            <a:xfrm>
              <a:off x="744" y="192844"/>
              <a:ext cx="2902148" cy="174128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44" y="1837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Smile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Sincerity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Build repertoire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Professionalism</a:t>
              </a:r>
              <a:endParaRPr lang="en-US" sz="3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2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37657" y="1219200"/>
            <a:ext cx="5261074" cy="4190787"/>
            <a:chOff x="744" y="183703"/>
            <a:chExt cx="2902148" cy="1759571"/>
          </a:xfrm>
        </p:grpSpPr>
        <p:sp>
          <p:nvSpPr>
            <p:cNvPr id="5" name="Rectangle 4"/>
            <p:cNvSpPr/>
            <p:nvPr/>
          </p:nvSpPr>
          <p:spPr>
            <a:xfrm>
              <a:off x="744" y="201985"/>
              <a:ext cx="2902148" cy="174128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" y="1837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Clean, appropriate uniform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Well-groomed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 smtClean="0"/>
                <a:t>Follow guidelines set by restaurant</a:t>
              </a:r>
              <a:endParaRPr lang="en-US" sz="3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3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37657" y="1219200"/>
            <a:ext cx="5261074" cy="4190787"/>
            <a:chOff x="744" y="183703"/>
            <a:chExt cx="2902148" cy="1759571"/>
          </a:xfrm>
        </p:grpSpPr>
        <p:sp>
          <p:nvSpPr>
            <p:cNvPr id="5" name="Rectangle 4"/>
            <p:cNvSpPr/>
            <p:nvPr/>
          </p:nvSpPr>
          <p:spPr>
            <a:xfrm>
              <a:off x="744" y="201985"/>
              <a:ext cx="2902148" cy="174128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" y="1837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Menu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Specials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Unique orders</a:t>
              </a:r>
              <a:endParaRPr lang="en-US" sz="3300" dirty="0"/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3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937657" y="1219200"/>
            <a:ext cx="5268331" cy="4190787"/>
            <a:chOff x="744" y="183703"/>
            <a:chExt cx="2906151" cy="1759571"/>
          </a:xfrm>
        </p:grpSpPr>
        <p:sp>
          <p:nvSpPr>
            <p:cNvPr id="5" name="Rectangle 4"/>
            <p:cNvSpPr/>
            <p:nvPr/>
          </p:nvSpPr>
          <p:spPr>
            <a:xfrm>
              <a:off x="4747" y="201985"/>
              <a:ext cx="2902148" cy="174128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" y="1837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Anticipate needs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Ask questions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Confirm requests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 smtClean="0"/>
                <a:t>Be timely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3733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~30 seconds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“Hi… My name is Stephanie and I’ll be taking care of you today. So, </a:t>
            </a:r>
            <a:r>
              <a:rPr lang="en-US" dirty="0"/>
              <a:t>w</a:t>
            </a:r>
            <a:r>
              <a:rPr lang="en-US" dirty="0" smtClean="0"/>
              <a:t>hat brings you to our restaurant? Have you been here before?”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Time to build relationship</a:t>
            </a:r>
          </a:p>
          <a:p>
            <a:endParaRPr lang="en-US" dirty="0"/>
          </a:p>
          <a:p>
            <a:r>
              <a:rPr lang="en-US" dirty="0" smtClean="0"/>
              <a:t>Offer drinks and take orders.</a:t>
            </a:r>
          </a:p>
        </p:txBody>
      </p:sp>
      <p:pic>
        <p:nvPicPr>
          <p:cNvPr id="1028" name="Picture 4" descr="C:\Users\Owner\Desktop\gir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3779"/>
            <a:ext cx="1967307" cy="24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Drinks and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~2 minutes</a:t>
            </a:r>
          </a:p>
          <a:p>
            <a:r>
              <a:rPr lang="en-US" dirty="0" smtClean="0"/>
              <a:t>Address appetizers</a:t>
            </a:r>
          </a:p>
          <a:p>
            <a:r>
              <a:rPr lang="en-US" dirty="0" smtClean="0"/>
              <a:t>Mention daily specials or new items</a:t>
            </a:r>
          </a:p>
          <a:p>
            <a:r>
              <a:rPr lang="en-US" dirty="0" smtClean="0"/>
              <a:t>Offer recommendations</a:t>
            </a:r>
          </a:p>
          <a:p>
            <a:r>
              <a:rPr lang="en-US" dirty="0" smtClean="0"/>
              <a:t>Take and </a:t>
            </a:r>
            <a:r>
              <a:rPr lang="en-US" i="1" dirty="0" smtClean="0"/>
              <a:t>repeat </a:t>
            </a:r>
            <a:r>
              <a:rPr lang="en-US" dirty="0" smtClean="0"/>
              <a:t>orders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33295"/>
            <a:ext cx="5410200" cy="36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192</TotalTime>
  <Words>336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Pop</vt:lpstr>
      <vt:lpstr>How to Serve in a Restaurant</vt:lpstr>
      <vt:lpstr>Understanding serving</vt:lpstr>
      <vt:lpstr>Four Pillars of Serving</vt:lpstr>
      <vt:lpstr>Attitude</vt:lpstr>
      <vt:lpstr>Appearance</vt:lpstr>
      <vt:lpstr>Knowledge</vt:lpstr>
      <vt:lpstr>Efficiency</vt:lpstr>
      <vt:lpstr>Greeting</vt:lpstr>
      <vt:lpstr>Drinks and Ordering</vt:lpstr>
      <vt:lpstr>Meals</vt:lpstr>
      <vt:lpstr>Bringing the check</vt:lpstr>
      <vt:lpstr>Thank you For coming in!</vt:lpstr>
      <vt:lpstr>Final Pointers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Serve in a Restaurant</dc:title>
  <dc:creator>Stephanie R. Freas</dc:creator>
  <cp:lastModifiedBy>Stephanie R. Freas</cp:lastModifiedBy>
  <cp:revision>16</cp:revision>
  <dcterms:created xsi:type="dcterms:W3CDTF">2013-06-17T16:13:33Z</dcterms:created>
  <dcterms:modified xsi:type="dcterms:W3CDTF">2013-06-22T12:51:04Z</dcterms:modified>
</cp:coreProperties>
</file>